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8" r:id="rId5"/>
    <p:sldId id="264" r:id="rId6"/>
    <p:sldId id="267" r:id="rId7"/>
    <p:sldId id="273" r:id="rId8"/>
    <p:sldId id="259" r:id="rId9"/>
    <p:sldId id="260" r:id="rId10"/>
    <p:sldId id="266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92A1A-0CA8-4F43-87B3-788A92C0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8C1CEE-E72A-4480-97CE-A30188D0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C8D24-C028-4264-9B67-19B2660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D668AF-0AD7-4C33-8139-2D52160D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2BBB4-3885-47F6-8A74-4D17417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6A66-6D07-4276-8605-342E4290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883A25-C180-4C63-9B8C-01D0ACBB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CADAD-D40B-4AB5-AA08-DBA66A6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D34D2-F662-4BD9-AA5A-DF75CAD3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9A000-0345-4F57-BF13-B326285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9CE0F0-0E21-4762-ADFB-DEE3CC03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51468B-BDFF-46F1-9880-6B9208DE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BAA19-F763-45AD-8DB3-188C9B07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45799-D1CA-4BCB-ADE9-7B7CA3F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36A19-9F5D-436F-A1DD-A247F18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B838-1108-4BB4-9B35-E4AC833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0C07B-01C7-41AA-9F9E-31E44E81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96F9F-AE8A-4784-9460-51DF2AC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79414-A75E-44A0-9999-609E56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152F9-F598-44F7-B744-98457B1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1473-9ACD-4F2C-BCC6-CE5BC37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3151E8-5771-47F3-9C64-8CD68712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7EA4E-2207-45F5-9DB7-3A5D02B2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73FA6-3B98-4C40-B4B8-1F5AC07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942E8-294D-4824-A02D-6D6B24A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F150C-E9AF-4A14-A1A3-AE84958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D2D15D-E07E-4FF8-B9D8-1E496F3C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24C8D5-5F1E-42EB-9AE9-16F9C5F3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B0FFF1-CA28-4FB2-BDEA-0310B97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CE8E8-FC2C-4AF3-8DF3-39936EAD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597415-8D42-4488-A26C-F043863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668BD-95C2-4B6A-A30E-E174BC09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796407-D219-4785-8E8B-FFB55ABA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BBCC9-F762-4688-B8CF-4E2337E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242DD4-5D66-4338-B66A-0BC67B83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517FF42-DE72-4B7A-A269-C761BA213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DF6C9-4800-47C4-8017-F9A9793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E5082F-14D0-439E-8308-93F4DE73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17970F-48F9-4C02-BA63-81AAE07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2881-AB75-4D66-A348-20BBDBC7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27D517-182F-4974-8C51-EA10C7C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A9999A-E560-4045-BCC6-EF08F1B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263B2-1F2E-4166-850E-2DB611E4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57453-4D6B-4A2D-8DFF-330185AE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ED7160-6A68-4013-A45B-99253D2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93AEA5-5F10-4058-8F2C-AF5183B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CF6B0-81B6-4C8D-8FC9-170F13A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B8700-DA2B-40EB-97BB-538B001A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33C12-DD94-4CF4-8D0F-190C44D6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BF0BB-A471-438F-822C-20409F2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2CB28-9FB7-4216-A346-A0EBF9F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B5CCA-5FAF-413D-A3C2-9B784AE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9310-DF53-4230-B821-900A61DF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BBDBF5-8452-4925-A7DE-AE14AAED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2E3F00-1B10-4DA9-A479-F343DCD0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43D42-CA03-4E2B-BE54-D866C91F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8738C-6982-41D0-884D-506C7045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2D655-4DA9-437E-93E1-8753D78C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80D564-B24B-4A08-BDDB-720AA1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59100C-0A7F-489E-8669-809F5CF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E41759-4737-41C6-91CB-937ACBC5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A3C-ADDE-47A9-9B7B-78CFE6B69CA2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ABF63-EB18-4A94-8C55-E89DF5F1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3B0AF-6152-4638-BF6F-FABDDB61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Francie, </a:t>
            </a:r>
            <a:r>
              <a:rPr lang="cs-CZ" dirty="0" err="1"/>
              <a:t>Montpellier</a:t>
            </a:r>
            <a:endParaRPr lang="cs-CZ" dirty="0"/>
          </a:p>
          <a:p>
            <a:r>
              <a:rPr lang="cs-CZ" dirty="0"/>
              <a:t>5. – 8. 12. 2021</a:t>
            </a:r>
          </a:p>
          <a:p>
            <a:endParaRPr lang="cs-CZ" dirty="0"/>
          </a:p>
        </p:txBody>
      </p:sp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420760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857" y="3960786"/>
            <a:ext cx="4131853" cy="23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Fotky</a:t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6" y="1362069"/>
            <a:ext cx="2234381" cy="16757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0" y="324269"/>
            <a:ext cx="3994365" cy="299577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5" y="3460775"/>
            <a:ext cx="3072249" cy="281546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38" y="3079446"/>
            <a:ext cx="4701837" cy="35263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2467" y="3821419"/>
            <a:ext cx="3274757" cy="245606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5" y="252008"/>
            <a:ext cx="4473677" cy="335525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56" y="3277933"/>
            <a:ext cx="3303369" cy="27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102CD-D004-4D37-A399-13FF715D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4635121"/>
            <a:ext cx="10515600" cy="1325563"/>
          </a:xfrm>
        </p:spPr>
        <p:txBody>
          <a:bodyPr/>
          <a:lstStyle/>
          <a:p>
            <a:r>
              <a:rPr lang="cs-CZ" dirty="0"/>
              <a:t>Děkujeme za pozornost </a:t>
            </a:r>
          </a:p>
        </p:txBody>
      </p:sp>
      <p:pic>
        <p:nvPicPr>
          <p:cNvPr id="3" name="Picture 2" descr="Publicita - penizeproprahu">
            <a:extLst>
              <a:ext uri="{FF2B5EF4-FFF2-40B4-BE49-F238E27FC236}">
                <a16:creationId xmlns:a16="http://schemas.microsoft.com/office/drawing/2014/main" id="{A0D894F8-F25A-4F84-9E53-B6ED6E9D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500375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navštívené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Škola: </a:t>
            </a:r>
            <a:r>
              <a:rPr lang="cs-CZ" b="1" dirty="0" err="1" smtClean="0"/>
              <a:t>College</a:t>
            </a:r>
            <a:r>
              <a:rPr lang="cs-CZ" b="1" dirty="0" smtClean="0"/>
              <a:t> </a:t>
            </a:r>
            <a:r>
              <a:rPr lang="cs-CZ" b="1" dirty="0" err="1" smtClean="0"/>
              <a:t>Gérard</a:t>
            </a:r>
            <a:r>
              <a:rPr lang="cs-CZ" b="1" dirty="0" smtClean="0"/>
              <a:t> Philipe</a:t>
            </a:r>
            <a:endParaRPr lang="cs-CZ" b="1" dirty="0"/>
          </a:p>
          <a:p>
            <a:r>
              <a:rPr lang="cs-CZ" dirty="0" smtClean="0"/>
              <a:t>Počet dětí s OMJ  na škole: 30-40 (celkový počet žáků 450)</a:t>
            </a:r>
            <a:endParaRPr lang="cs-CZ" dirty="0"/>
          </a:p>
          <a:p>
            <a:r>
              <a:rPr lang="cs-CZ" dirty="0" smtClean="0"/>
              <a:t>Děti v různém věku: 11 až 15 let,  navštěvují jednu společnou třídu</a:t>
            </a:r>
            <a:endParaRPr lang="cs-CZ" dirty="0"/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- </a:t>
            </a:r>
            <a:r>
              <a:rPr lang="cs-CZ" sz="1900" dirty="0"/>
              <a:t>r</a:t>
            </a:r>
            <a:r>
              <a:rPr lang="cs-CZ" sz="1900" dirty="0" smtClean="0"/>
              <a:t>ůzná úrove</a:t>
            </a:r>
            <a:r>
              <a:rPr lang="cs-CZ" sz="1900" dirty="0"/>
              <a:t>ň</a:t>
            </a:r>
            <a:r>
              <a:rPr lang="cs-CZ" sz="1900" dirty="0" smtClean="0"/>
              <a:t> znalosti francouzského jazyka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- různá délka studia v dané třídě (žáci učící se měsíc, rok i tři roky v dané třídě)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- žáci ze severní Afriky – Maroko, Alžír (</a:t>
            </a:r>
            <a:r>
              <a:rPr lang="cs-CZ" sz="1900" dirty="0" err="1" smtClean="0"/>
              <a:t>Maghreb</a:t>
            </a:r>
            <a:r>
              <a:rPr lang="cs-CZ" sz="1900" dirty="0" smtClean="0"/>
              <a:t>); ze Španělska a jeden z Albánie.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 začátku docházení do toho kurzu pro OMJ, paní učitelka vždy žákům dle jejich rozvrhnu napíše, kdy budou navštěvovat její hodiny (většinou je to 4 -5 krát týdně) na úkor jiných předmětu. Povinná je jen francouzština, matematika a tělesná výchova.</a:t>
            </a:r>
          </a:p>
          <a:p>
            <a:pPr marL="0" indent="0">
              <a:buNone/>
            </a:pPr>
            <a:r>
              <a:rPr lang="cs-CZ" dirty="0" smtClean="0"/>
              <a:t>Ve třídě bylo 10 žáků, počet je různý. Max 12 žáků.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Viděné </a:t>
            </a:r>
            <a:r>
              <a:rPr lang="cs-CZ" dirty="0"/>
              <a:t>metody </a:t>
            </a:r>
            <a:r>
              <a:rPr lang="cs-CZ" dirty="0" smtClean="0"/>
              <a:t>výuky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 err="1"/>
              <a:t>College</a:t>
            </a:r>
            <a:r>
              <a:rPr lang="cs-CZ" sz="3100" dirty="0"/>
              <a:t> </a:t>
            </a:r>
            <a:r>
              <a:rPr lang="cs-CZ" sz="3100" dirty="0" err="1"/>
              <a:t>Gérard</a:t>
            </a:r>
            <a:r>
              <a:rPr lang="cs-CZ" sz="3100" dirty="0"/>
              <a:t> Philipe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600" b="1" dirty="0" smtClean="0"/>
              <a:t>1</a:t>
            </a:r>
            <a:r>
              <a:rPr lang="cs-CZ" sz="3600" b="1" dirty="0"/>
              <a:t>. Klasické výukové metody</a:t>
            </a:r>
            <a:endParaRPr lang="cs-CZ" sz="3600" dirty="0"/>
          </a:p>
          <a:p>
            <a:pPr lvl="1"/>
            <a:r>
              <a:rPr lang="cs-CZ" sz="3200" dirty="0"/>
              <a:t>Metody slovní (vyprávění, vysvětlování, přednáška, práce s textem, rozhovor) - jsou zcela zásadní v edukačním procesu, protože mimo jejich využívání jako samostatných metod doplňují nebo doprovázejí všechny ostatní metody.</a:t>
            </a:r>
          </a:p>
          <a:p>
            <a:pPr lvl="1"/>
            <a:r>
              <a:rPr lang="cs-CZ" sz="3200" dirty="0"/>
              <a:t>Metody názorně-demonstrační (předvádění a pozorování, práce s obrazem, instruktáž) - základem těchto metod je předvádění a pozorování.</a:t>
            </a:r>
          </a:p>
          <a:p>
            <a:r>
              <a:rPr lang="cs-CZ" sz="3600" b="1" dirty="0" smtClean="0"/>
              <a:t>2</a:t>
            </a:r>
            <a:r>
              <a:rPr lang="cs-CZ" sz="3600" b="1" dirty="0"/>
              <a:t>. Aktivizující metody -</a:t>
            </a:r>
            <a:r>
              <a:rPr lang="cs-CZ" sz="3600" dirty="0"/>
              <a:t> jsou spojené s novým pohledem a pozici žáka v edukačním procesu a předpokládají zájem žáků a současně respektují jejich individualitu.</a:t>
            </a:r>
          </a:p>
          <a:p>
            <a:pPr lvl="1"/>
            <a:r>
              <a:rPr lang="cs-CZ" sz="3200" dirty="0"/>
              <a:t>Metody diskusní - se vyznačují aktivitou všech, nebo alespoň většiny účastníků, kteří se soustředí na dané téma a projevují o ně zájem.</a:t>
            </a:r>
          </a:p>
          <a:p>
            <a:pPr lvl="1"/>
            <a:r>
              <a:rPr lang="cs-CZ" sz="3200" dirty="0"/>
              <a:t>Metody heuristické, řešení problémů - jedná se o kladení problémových otázek a ukázkou různých rozporů a problémů žáky silně motivujeme a podporujeme osvojování. vědomostí a dovedností.</a:t>
            </a:r>
          </a:p>
          <a:p>
            <a:r>
              <a:rPr lang="cs-CZ" sz="3600" b="1" dirty="0" smtClean="0"/>
              <a:t>3</a:t>
            </a:r>
            <a:r>
              <a:rPr lang="cs-CZ" sz="3600" b="1" dirty="0"/>
              <a:t>. Komplexní metody</a:t>
            </a:r>
            <a:endParaRPr lang="cs-CZ" sz="3600" dirty="0"/>
          </a:p>
          <a:p>
            <a:pPr lvl="1"/>
            <a:r>
              <a:rPr lang="cs-CZ" sz="3200" dirty="0"/>
              <a:t>Frontální výuka</a:t>
            </a:r>
          </a:p>
          <a:p>
            <a:pPr lvl="1"/>
            <a:r>
              <a:rPr lang="cs-CZ" sz="3200" dirty="0"/>
              <a:t>Skupinová a kooperativní výuka</a:t>
            </a:r>
          </a:p>
          <a:p>
            <a:pPr lvl="1"/>
            <a:r>
              <a:rPr lang="cs-CZ" sz="3200" dirty="0"/>
              <a:t>Partnerská výuka</a:t>
            </a:r>
          </a:p>
          <a:p>
            <a:pPr lvl="1"/>
            <a:r>
              <a:rPr lang="cs-CZ" sz="3200" dirty="0"/>
              <a:t>Individuální a individualizovaná výuka, samostatná práce žáků</a:t>
            </a:r>
          </a:p>
          <a:p>
            <a:pPr lvl="1"/>
            <a:r>
              <a:rPr lang="cs-CZ" sz="3200" dirty="0"/>
              <a:t>Kritické myšlení</a:t>
            </a:r>
          </a:p>
          <a:p>
            <a:pPr lvl="1"/>
            <a:r>
              <a:rPr lang="cs-CZ" sz="3200" dirty="0" smtClean="0"/>
              <a:t>Otevřené </a:t>
            </a:r>
            <a:r>
              <a:rPr lang="cs-CZ" sz="3200" dirty="0"/>
              <a:t>vyučování</a:t>
            </a:r>
          </a:p>
          <a:p>
            <a:pPr lvl="1"/>
            <a:r>
              <a:rPr lang="cs-CZ" sz="3200" dirty="0" smtClean="0"/>
              <a:t>Výuka </a:t>
            </a:r>
            <a:r>
              <a:rPr lang="cs-CZ" sz="3200" dirty="0"/>
              <a:t>podporovaná počítačem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0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</a:t>
            </a:r>
            <a:r>
              <a:rPr lang="cs-CZ" dirty="0"/>
              <a:t>se </a:t>
            </a:r>
            <a:r>
              <a:rPr lang="cs-CZ" dirty="0" smtClean="0"/>
              <a:t>naučila a </a:t>
            </a:r>
            <a:r>
              <a:rPr lang="cs-CZ" dirty="0"/>
              <a:t>využiji ve své </a:t>
            </a:r>
            <a:r>
              <a:rPr lang="cs-CZ" dirty="0" smtClean="0"/>
              <a:t>praxi</a:t>
            </a:r>
            <a:br>
              <a:rPr lang="cs-CZ" dirty="0" smtClean="0"/>
            </a:br>
            <a:r>
              <a:rPr lang="cs-CZ" sz="1800" dirty="0" err="1"/>
              <a:t>College</a:t>
            </a:r>
            <a:r>
              <a:rPr lang="cs-CZ" sz="1800" dirty="0"/>
              <a:t> </a:t>
            </a:r>
            <a:r>
              <a:rPr lang="cs-CZ" sz="1800" dirty="0" err="1"/>
              <a:t>Gérard</a:t>
            </a:r>
            <a:r>
              <a:rPr lang="cs-CZ" sz="1800" dirty="0"/>
              <a:t> Philipe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začátku hodiny žáci vždy dělají to samé – představení, jak se mají, co se jim podařilo/nepodařilo daný den, jaké je počasí, atd. Žáci si tak osvojí </a:t>
            </a:r>
            <a:r>
              <a:rPr lang="cs-CZ" dirty="0" smtClean="0"/>
              <a:t>základní konverzační </a:t>
            </a:r>
            <a:r>
              <a:rPr lang="cs-CZ" dirty="0"/>
              <a:t>znalosti. Vše si i píší, a paní učitelka jednoho po druhém obejde a zkontroluje mu/jí gramatiku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Líbilo se mi, že paní učitelka dala žákům vždy učební materiál na týden dopředu a zároveň k tomu tabulku s termíny, kdy si každý žák sám zvolí, kdy si v daném týdnu udělá test z probírané látky- určitě využiju.</a:t>
            </a:r>
          </a:p>
          <a:p>
            <a:r>
              <a:rPr lang="cs-CZ" dirty="0" smtClean="0"/>
              <a:t>Propojení písně z </a:t>
            </a:r>
            <a:r>
              <a:rPr lang="cs-CZ" dirty="0" err="1" smtClean="0"/>
              <a:t>youtube</a:t>
            </a:r>
            <a:r>
              <a:rPr lang="cs-CZ" dirty="0" smtClean="0"/>
              <a:t> s textem a doplňování slov do textu - běžně děláme.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6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Fotky</a:t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6" y="1027906"/>
            <a:ext cx="6199238" cy="27518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0091" y="1510399"/>
            <a:ext cx="3886200" cy="2914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64" y="4244759"/>
            <a:ext cx="3464626" cy="19572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5" y="4061461"/>
            <a:ext cx="3293807" cy="24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navštívené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Škola: </a:t>
            </a:r>
            <a:r>
              <a:rPr lang="cs-CZ" b="1" dirty="0" err="1" smtClean="0"/>
              <a:t>College</a:t>
            </a:r>
            <a:r>
              <a:rPr lang="cs-CZ" b="1" dirty="0" smtClean="0"/>
              <a:t> Arthur Rimbaud</a:t>
            </a:r>
            <a:endParaRPr lang="cs-CZ" b="1" dirty="0"/>
          </a:p>
          <a:p>
            <a:r>
              <a:rPr lang="cs-CZ" dirty="0" smtClean="0"/>
              <a:t>Počet dětí s OMJ na škole: 40 – 50 (celkový počet cca 600 žáků)</a:t>
            </a:r>
            <a:endParaRPr lang="cs-CZ" dirty="0"/>
          </a:p>
          <a:p>
            <a:r>
              <a:rPr lang="cs-CZ" dirty="0" smtClean="0"/>
              <a:t>Děti v různém věku: 11 až 15 let,  navštěvují jednu společnou třídu</a:t>
            </a:r>
            <a:endParaRPr lang="cs-CZ" dirty="0"/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- </a:t>
            </a:r>
            <a:r>
              <a:rPr lang="cs-CZ" sz="1900" dirty="0"/>
              <a:t>r</a:t>
            </a:r>
            <a:r>
              <a:rPr lang="cs-CZ" sz="1900" dirty="0" smtClean="0"/>
              <a:t>ůzná úrove</a:t>
            </a:r>
            <a:r>
              <a:rPr lang="cs-CZ" sz="1900" dirty="0"/>
              <a:t>ň</a:t>
            </a:r>
            <a:r>
              <a:rPr lang="cs-CZ" sz="1900" dirty="0" smtClean="0"/>
              <a:t> znalosti francouzského jazyka </a:t>
            </a:r>
          </a:p>
          <a:p>
            <a:pPr marL="0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- různá délka studia v dané třídě</a:t>
            </a:r>
          </a:p>
          <a:p>
            <a:pPr marL="0" indent="0">
              <a:buNone/>
            </a:pPr>
            <a:r>
              <a:rPr lang="cs-CZ" sz="1900" dirty="0" smtClean="0"/>
              <a:t>- děti převážně ze severu Afriky, Španělska, ale i Moldávie a Rumunsku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Ve třídě bylo 8 žáků, počet je různý. Max 14 žáků.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9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Viděné metody </a:t>
            </a:r>
            <a:r>
              <a:rPr lang="cs-CZ" dirty="0" smtClean="0"/>
              <a:t>výuky</a:t>
            </a:r>
            <a:br>
              <a:rPr lang="cs-CZ" dirty="0" smtClean="0"/>
            </a:br>
            <a:r>
              <a:rPr lang="cs-CZ" sz="3100" dirty="0" err="1"/>
              <a:t>College</a:t>
            </a:r>
            <a:r>
              <a:rPr lang="cs-CZ" sz="3100" dirty="0"/>
              <a:t> Arthur Rimbaud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377568"/>
            <a:ext cx="10500360" cy="5004943"/>
          </a:xfrm>
        </p:spPr>
        <p:txBody>
          <a:bodyPr>
            <a:normAutofit fontScale="25000" lnSpcReduction="20000"/>
          </a:bodyPr>
          <a:lstStyle/>
          <a:p>
            <a:r>
              <a:rPr lang="cs-CZ" sz="4000" b="1" dirty="0" smtClean="0"/>
              <a:t>1</a:t>
            </a:r>
            <a:r>
              <a:rPr lang="cs-CZ" sz="4000" b="1" dirty="0"/>
              <a:t>. Klasické výukové metody</a:t>
            </a:r>
            <a:endParaRPr lang="cs-CZ" sz="4000" dirty="0"/>
          </a:p>
          <a:p>
            <a:pPr lvl="1"/>
            <a:r>
              <a:rPr lang="cs-CZ" sz="4000" dirty="0"/>
              <a:t>Metody slovní (vyprávění, vysvětlování, přednáška, práce s textem, rozhovor) - jsou zcela zásadní v edukačním procesu, protože mimo jejich využívání jako samostatných metod doplňují nebo doprovázejí všechny ostatní metody.</a:t>
            </a:r>
          </a:p>
          <a:p>
            <a:pPr lvl="1"/>
            <a:r>
              <a:rPr lang="cs-CZ" sz="4000" dirty="0"/>
              <a:t>Metody názorně-demonstrační (předvádění a pozorování, práce s obrazem, instruktáž) - základem těchto metod je předvádění a pozorování.</a:t>
            </a:r>
          </a:p>
          <a:p>
            <a:pPr lvl="1"/>
            <a:r>
              <a:rPr lang="cs-CZ" sz="4000" dirty="0"/>
              <a:t>Metody </a:t>
            </a:r>
            <a:r>
              <a:rPr lang="cs-CZ" sz="4000" dirty="0" err="1"/>
              <a:t>dovednostně</a:t>
            </a:r>
            <a:r>
              <a:rPr lang="cs-CZ" sz="4000" dirty="0"/>
              <a:t> praktické (napodobování, manipulování, laborování a experimentování, vytváření dovedností, produkční metody) - metody </a:t>
            </a:r>
            <a:r>
              <a:rPr lang="cs-CZ" sz="4000" dirty="0" err="1"/>
              <a:t>dovednostně</a:t>
            </a:r>
            <a:r>
              <a:rPr lang="cs-CZ" sz="4000" dirty="0"/>
              <a:t>-praktické přímo vycházejí z cíle školy a to přípravy na reálný život.</a:t>
            </a:r>
          </a:p>
          <a:p>
            <a:r>
              <a:rPr lang="cs-CZ" sz="4000" b="1" dirty="0"/>
              <a:t>2. Aktivizující metody -</a:t>
            </a:r>
            <a:r>
              <a:rPr lang="cs-CZ" sz="4000" dirty="0"/>
              <a:t> jsou spojené s novým pohledem a pozici žáka v edukačním procesu a předpokládají zájem žáků a současně respektují jejich individualitu.</a:t>
            </a:r>
          </a:p>
          <a:p>
            <a:pPr lvl="1"/>
            <a:r>
              <a:rPr lang="cs-CZ" sz="4000" dirty="0"/>
              <a:t>Metody diskusní - se vyznačují aktivitou všech, nebo alespoň většiny účastníků, kteří se soustředí na dané téma a projevují o ně zájem.</a:t>
            </a:r>
          </a:p>
          <a:p>
            <a:pPr lvl="1"/>
            <a:r>
              <a:rPr lang="cs-CZ" sz="4000" dirty="0"/>
              <a:t>Metody heuristické, řešení problémů - jedná se o kladení problémových otázek a ukázkou různých rozporů a problémů žáky silně motivujeme a podporujeme osvojování. vědomostí a dovedností.</a:t>
            </a:r>
          </a:p>
          <a:p>
            <a:pPr lvl="1"/>
            <a:r>
              <a:rPr lang="cs-CZ" sz="4000" dirty="0"/>
              <a:t>Metody situační - se uplatňují především ve vzdělávání dospělých.</a:t>
            </a:r>
          </a:p>
          <a:p>
            <a:pPr lvl="1"/>
            <a:r>
              <a:rPr lang="cs-CZ" sz="4000" dirty="0"/>
              <a:t>Metody inscenační - mají základ v simulaci skutečných událostí.</a:t>
            </a:r>
          </a:p>
          <a:p>
            <a:pPr lvl="1"/>
            <a:r>
              <a:rPr lang="cs-CZ" sz="4000" dirty="0"/>
              <a:t>Didaktické hry - by si měly zachovávat většinu znaků hravých činností, aby si žáci příliš neuvědomovali usměrňování a cílovou orientaci. Současně by měla přispívat k rozvoji sociálních, kognitivních, kreativních, tělesných, volních a estetických kompetencí žáka.</a:t>
            </a:r>
          </a:p>
          <a:p>
            <a:r>
              <a:rPr lang="cs-CZ" sz="4000" b="1" dirty="0"/>
              <a:t>3. Komplexní metody</a:t>
            </a:r>
            <a:endParaRPr lang="cs-CZ" sz="4000" dirty="0"/>
          </a:p>
          <a:p>
            <a:pPr lvl="1"/>
            <a:r>
              <a:rPr lang="cs-CZ" sz="4000" dirty="0"/>
              <a:t>Frontální výuka</a:t>
            </a:r>
          </a:p>
          <a:p>
            <a:pPr lvl="1"/>
            <a:r>
              <a:rPr lang="cs-CZ" sz="4000" dirty="0"/>
              <a:t>Skupinová a kooperativní výuka</a:t>
            </a:r>
          </a:p>
          <a:p>
            <a:pPr lvl="1"/>
            <a:r>
              <a:rPr lang="cs-CZ" sz="4000" dirty="0"/>
              <a:t>Partnerská výuka</a:t>
            </a:r>
          </a:p>
          <a:p>
            <a:pPr lvl="1"/>
            <a:r>
              <a:rPr lang="cs-CZ" sz="4000" dirty="0"/>
              <a:t>Individuální a individualizovaná výuka, samostatná práce žáků</a:t>
            </a:r>
          </a:p>
          <a:p>
            <a:pPr lvl="1"/>
            <a:r>
              <a:rPr lang="cs-CZ" sz="4000" dirty="0"/>
              <a:t>Kritické myšlení</a:t>
            </a:r>
          </a:p>
          <a:p>
            <a:pPr lvl="1"/>
            <a:r>
              <a:rPr lang="cs-CZ" sz="4000" dirty="0"/>
              <a:t>Brainstorming</a:t>
            </a:r>
          </a:p>
          <a:p>
            <a:pPr lvl="1"/>
            <a:r>
              <a:rPr lang="cs-CZ" sz="4000" dirty="0"/>
              <a:t>Projektová výuka</a:t>
            </a:r>
          </a:p>
          <a:p>
            <a:pPr lvl="1"/>
            <a:r>
              <a:rPr lang="cs-CZ" sz="4000" dirty="0"/>
              <a:t>Výuka dramatem</a:t>
            </a:r>
          </a:p>
          <a:p>
            <a:pPr lvl="1"/>
            <a:r>
              <a:rPr lang="cs-CZ" sz="4000" dirty="0"/>
              <a:t>Otevřené vyučování</a:t>
            </a:r>
          </a:p>
          <a:p>
            <a:pPr lvl="1"/>
            <a:r>
              <a:rPr lang="cs-CZ" sz="4000" dirty="0"/>
              <a:t>Učení v životních situacích</a:t>
            </a:r>
          </a:p>
          <a:p>
            <a:pPr lvl="1"/>
            <a:r>
              <a:rPr lang="cs-CZ" sz="4000" dirty="0"/>
              <a:t>Televizní výuka</a:t>
            </a:r>
          </a:p>
          <a:p>
            <a:pPr lvl="1"/>
            <a:r>
              <a:rPr lang="cs-CZ" sz="4000" dirty="0"/>
              <a:t>Výuka podporovaná počítačem</a:t>
            </a:r>
          </a:p>
          <a:p>
            <a:pPr lvl="1"/>
            <a:r>
              <a:rPr lang="cs-CZ" sz="4000" dirty="0"/>
              <a:t>Sugestopedie a </a:t>
            </a:r>
            <a:r>
              <a:rPr lang="cs-CZ" sz="4000" dirty="0" err="1"/>
              <a:t>superlerning</a:t>
            </a:r>
            <a:endParaRPr lang="cs-CZ" sz="4000" dirty="0"/>
          </a:p>
          <a:p>
            <a:pPr lvl="1"/>
            <a:r>
              <a:rPr lang="cs-CZ" sz="4000" dirty="0"/>
              <a:t>Hypnopedie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0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jsem </a:t>
            </a:r>
            <a:r>
              <a:rPr lang="cs-CZ" dirty="0"/>
              <a:t>se </a:t>
            </a:r>
            <a:r>
              <a:rPr lang="cs-CZ" dirty="0" smtClean="0"/>
              <a:t>naučila a </a:t>
            </a:r>
            <a:r>
              <a:rPr lang="cs-CZ" dirty="0"/>
              <a:t>využiji ve své </a:t>
            </a:r>
            <a:r>
              <a:rPr lang="cs-CZ" dirty="0" smtClean="0"/>
              <a:t>praxi</a:t>
            </a:r>
            <a:br>
              <a:rPr lang="cs-CZ" dirty="0" smtClean="0"/>
            </a:br>
            <a:r>
              <a:rPr lang="cs-CZ" sz="2000" b="1" dirty="0" err="1"/>
              <a:t>College</a:t>
            </a:r>
            <a:r>
              <a:rPr lang="cs-CZ" sz="2000" b="1" dirty="0"/>
              <a:t> Arthur Rimbaud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Celý dopolední blok žáci s paní učitelkou pracovali s jedním textem – báseň „Jak dělat podobiznu ptáka“ od Jacquese </a:t>
            </a:r>
            <a:r>
              <a:rPr lang="cs-CZ" dirty="0" err="1" smtClean="0"/>
              <a:t>Preverta</a:t>
            </a:r>
            <a:r>
              <a:rPr lang="cs-CZ" dirty="0" smtClean="0"/>
              <a:t>. Četli ji a na čtený poslech se dívali i v televizi. Na samostatném papíru měli vizualizaci slovíček z básně. </a:t>
            </a:r>
          </a:p>
          <a:p>
            <a:r>
              <a:rPr lang="cs-CZ" dirty="0"/>
              <a:t>Paní učitelka znala vždy několik slov z rodných zemí žáků a výuku jimi prokládala. Využívala i znalostí dětí k tomu, aby vysvětlili rodným jazykem svému </a:t>
            </a:r>
            <a:r>
              <a:rPr lang="cs-CZ" dirty="0" smtClean="0"/>
              <a:t>spolužákovi probíranou látku, </a:t>
            </a:r>
            <a:r>
              <a:rPr lang="cs-CZ" dirty="0"/>
              <a:t>pokud nerozuměl paní učitelce – zkusím využít ve výuce, aby žák, který si rychle osvojil danou látku, ji vysvětlil svým </a:t>
            </a:r>
            <a:r>
              <a:rPr lang="cs-CZ" dirty="0" smtClean="0"/>
              <a:t>způsobem ostatním.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166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0128E-9201-44D4-B76D-D51B9326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83E5E-C79A-4961-895F-AB9BA41C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Bylo skvělé vidět a zažít, že je možné vést hodiny francouzštiny pro OMJ žáky, kteří mají různorodou jazykovou úroveň, v jeden moment. Příprava je v několika provedeních a hodina je uzpůsobena všem žákům.</a:t>
            </a:r>
            <a:endParaRPr lang="cs-CZ" dirty="0"/>
          </a:p>
          <a:p>
            <a:r>
              <a:rPr lang="cs-CZ" dirty="0" smtClean="0"/>
              <a:t>Bylo přínosné </a:t>
            </a:r>
            <a:r>
              <a:rPr lang="cs-CZ" dirty="0" smtClean="0"/>
              <a:t>vidět, jak vypadá celkově francouzské školství, třídy, prostory a zázemí žáků a že rozhodně nemusíme žehrat na české školství.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4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1038</Words>
  <Application>Microsoft Office PowerPoint</Application>
  <PresentationFormat>Širokoúhlá obrazovka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ze stáže</vt:lpstr>
      <vt:lpstr>Základní charakteristika navštívené školy</vt:lpstr>
      <vt:lpstr> Viděné metody výuky College Gérard Philipe </vt:lpstr>
      <vt:lpstr>Co jsem se naučila a využiji ve své praxi College Gérard Philipe</vt:lpstr>
      <vt:lpstr>Fotky </vt:lpstr>
      <vt:lpstr>Základní charakteristika navštívené školy</vt:lpstr>
      <vt:lpstr>Viděné metody výuky College Arthur Rimbaud </vt:lpstr>
      <vt:lpstr>Co jsem se naučila a využiji ve své praxi College Arthur Rimbaud </vt:lpstr>
      <vt:lpstr>Celkové shrnutí </vt:lpstr>
      <vt:lpstr>Fotky 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stáže</dc:title>
  <dc:creator>Bílý Radim</dc:creator>
  <cp:lastModifiedBy>Katerina.Drekslerova@outlook.cz</cp:lastModifiedBy>
  <cp:revision>21</cp:revision>
  <dcterms:created xsi:type="dcterms:W3CDTF">2021-12-09T11:21:42Z</dcterms:created>
  <dcterms:modified xsi:type="dcterms:W3CDTF">2022-04-04T11:27:54Z</dcterms:modified>
</cp:coreProperties>
</file>